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85" r:id="rId22"/>
    <p:sldId id="273" r:id="rId23"/>
    <p:sldId id="274" r:id="rId24"/>
    <p:sldId id="281" r:id="rId25"/>
    <p:sldId id="278" r:id="rId2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7" autoAdjust="0"/>
    <p:restoredTop sz="89250" autoAdjust="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32"/>
          <c:y val="0.33374488188976476"/>
          <c:w val="0.62846713498254947"/>
          <c:h val="0.55553768720086449"/>
        </c:manualLayout>
      </c:layout>
      <c:pie3DChart>
        <c:varyColors val="1"/>
        <c:ser>
          <c:idx val="1"/>
          <c:order val="1"/>
          <c:cat>
            <c:multiLvlStrRef>
              <c:f>'[Prilog 2 - Pomocni dokument za tabele i grafike.xlsx]Prihodi i primanja'!$C$6:$C$11</c:f>
            </c:multiLvlStrRef>
          </c:cat>
          <c:val>
            <c:numRef>
              <c:f>'[Prilog 2 - Pomocni dokument za tabele i grafike.xlsx]Prihodi i primanja'!$D$6:$D$11</c:f>
            </c:numRef>
          </c:val>
        </c:ser>
        <c:ser>
          <c:idx val="2"/>
          <c:order val="2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3"/>
          <c:order val="3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4"/>
          <c:order val="4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-0.16290391708352359"/>
                  <c:y val="-4.631660436384857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-4.1916641607917846E-2"/>
                  <c:y val="1.936373034727708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2295327903388675"/>
                  <c:y val="-5.93345528778599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3833866447230662E-2"/>
                  <c:y val="-5.931440388133318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6711803116590102"/>
                  <c:y val="-6.32203398817572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 2021.xlsx]Prihodi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'[Pomocni dokument 2021.xlsx]Prihodi i primanja'!$D$6:$D$11</c:f>
              <c:numCache>
                <c:formatCode>#,##0</c:formatCode>
                <c:ptCount val="6"/>
                <c:pt idx="0">
                  <c:v>273820000</c:v>
                </c:pt>
                <c:pt idx="1">
                  <c:v>170929068</c:v>
                </c:pt>
                <c:pt idx="2">
                  <c:v>76650932</c:v>
                </c:pt>
                <c:pt idx="3">
                  <c:v>2000000</c:v>
                </c:pt>
                <c:pt idx="4">
                  <c:v>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468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1"/>
                  <c:y val="-8.470588235294135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86E-2"/>
                  <c:y val="0.1380392156862747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5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5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976E-2"/>
                  <c:y val="-0.109803921568627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5613764766307139"/>
                  <c:y val="5.0196078431372554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отплата главнице</c:v>
                </c:pt>
                <c:pt idx="9">
                  <c:v>отплата камата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85393342</c:v>
                </c:pt>
                <c:pt idx="1">
                  <c:v>141795411</c:v>
                </c:pt>
                <c:pt idx="2">
                  <c:v>10000000</c:v>
                </c:pt>
                <c:pt idx="3">
                  <c:v>70019748</c:v>
                </c:pt>
                <c:pt idx="4">
                  <c:v>21326000</c:v>
                </c:pt>
                <c:pt idx="5">
                  <c:v>25070472</c:v>
                </c:pt>
                <c:pt idx="6">
                  <c:v>172425405</c:v>
                </c:pt>
                <c:pt idx="7">
                  <c:v>4000000</c:v>
                </c:pt>
                <c:pt idx="8">
                  <c:v>13850000</c:v>
                </c:pt>
                <c:pt idx="9">
                  <c:v>1050000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32"/>
          <c:y val="0.33374488188976476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-0.16290391708352353"/>
                  <c:y val="-4.631660436384855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-4.1916641607917832E-2"/>
                  <c:y val="1.936373034727709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2295327903388675"/>
                  <c:y val="-5.93345528778599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3833866447230662E-2"/>
                  <c:y val="-5.93144038813331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6711803116590096"/>
                  <c:y val="-6.32203398817572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</c:formatCode>
                <c:ptCount val="6"/>
                <c:pt idx="0">
                  <c:v>273820000</c:v>
                </c:pt>
                <c:pt idx="1">
                  <c:v>170929068</c:v>
                </c:pt>
                <c:pt idx="2">
                  <c:v>76650932</c:v>
                </c:pt>
                <c:pt idx="3">
                  <c:v>2000000</c:v>
                </c:pt>
                <c:pt idx="4">
                  <c:v>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53"/>
          <c:h val="0.47396905974988457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3.2871083718541395E-2"/>
                  <c:y val="1.568627450980392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6.1633281972265034E-3"/>
                  <c:y val="-7.215686274509806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2.0544427324088337E-2"/>
                  <c:y val="-4.70588235294118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4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1905495634309188E-2"/>
                  <c:y val="-5.64705882352940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4.108885464817668E-2"/>
                  <c:y val="-0.1254901960784315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-8.4232152028762206E-2"/>
                  <c:y val="-1.25490196078431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3559322033898305"/>
                  <c:y val="-8.470588235294127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дотације и трансфери</c:v>
                </c:pt>
                <c:pt idx="5">
                  <c:v>социјална помоћ</c:v>
                </c:pt>
                <c:pt idx="6">
                  <c:v>остали расходи</c:v>
                </c:pt>
                <c:pt idx="7">
                  <c:v>капитални издаци</c:v>
                </c:pt>
                <c:pt idx="8">
                  <c:v>средства резерве </c:v>
                </c:pt>
                <c:pt idx="9">
                  <c:v>отплата главнице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89895840</c:v>
                </c:pt>
                <c:pt idx="1">
                  <c:v>153870500</c:v>
                </c:pt>
                <c:pt idx="2">
                  <c:v>420000</c:v>
                </c:pt>
                <c:pt idx="3">
                  <c:v>10600000</c:v>
                </c:pt>
                <c:pt idx="4">
                  <c:v>73729785</c:v>
                </c:pt>
                <c:pt idx="5">
                  <c:v>18203215</c:v>
                </c:pt>
                <c:pt idx="6">
                  <c:v>27475680</c:v>
                </c:pt>
                <c:pt idx="7">
                  <c:v>136504980</c:v>
                </c:pt>
                <c:pt idx="8">
                  <c:v>4500000</c:v>
                </c:pt>
                <c:pt idx="9">
                  <c:v>13200000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94"/>
          <c:y val="0.3758994708994719"/>
          <c:w val="0.40236148955495088"/>
          <c:h val="0.36484126984127041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1088653683608976"/>
                  <c:y val="-0.1573674124067826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1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8157836202678054E-2"/>
                  <c:y val="-0.2354497354497356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9.3800338990323931E-2"/>
                  <c:y val="4.55383526497389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449591280653962E-3"/>
                  <c:y val="0.111646072330846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2.7247956403269834E-2"/>
                  <c:y val="0.1402115465903843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38E-3"/>
                  <c:y val="0.1314262800483275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5.449591280653962E-3"/>
                  <c:y val="0.1869090801852021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6327147117509494"/>
                  <c:y val="0.151655705958103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6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4.322489023943718E-2"/>
                  <c:y val="0.1682718826813316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126032159930491"/>
                  <c:y val="-8.20105820105820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5226320634301419"/>
                  <c:y val="-0.1375661375661378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6158038147138968"/>
                  <c:y val="-0.2119374404042194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2897351727491804"/>
                  <c:y val="-0.11441053014440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6632000</c:v>
                </c:pt>
                <c:pt idx="1">
                  <c:v>132409905</c:v>
                </c:pt>
                <c:pt idx="2">
                  <c:v>2200000</c:v>
                </c:pt>
                <c:pt idx="3">
                  <c:v>220000</c:v>
                </c:pt>
                <c:pt idx="4">
                  <c:v>7950000</c:v>
                </c:pt>
                <c:pt idx="5">
                  <c:v>44010000</c:v>
                </c:pt>
                <c:pt idx="6">
                  <c:v>55767600</c:v>
                </c:pt>
                <c:pt idx="7">
                  <c:v>48518710</c:v>
                </c:pt>
                <c:pt idx="8">
                  <c:v>37250000</c:v>
                </c:pt>
                <c:pt idx="9">
                  <c:v>15610000</c:v>
                </c:pt>
                <c:pt idx="10">
                  <c:v>22419500</c:v>
                </c:pt>
                <c:pt idx="11">
                  <c:v>13000000</c:v>
                </c:pt>
                <c:pt idx="12">
                  <c:v>24744290</c:v>
                </c:pt>
                <c:pt idx="13">
                  <c:v>14140000</c:v>
                </c:pt>
                <c:pt idx="14">
                  <c:v>101645611</c:v>
                </c:pt>
                <c:pt idx="15">
                  <c:v>17812862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32"/>
          <c:y val="0.33374488188976476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-0.16290391708352353"/>
                  <c:y val="-4.631660436384855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-4.1916641607917832E-2"/>
                  <c:y val="1.936373034727709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2295327903388675"/>
                  <c:y val="-5.93345528778599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3833866447230662E-2"/>
                  <c:y val="-5.93144038813331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6711803116590096"/>
                  <c:y val="-6.32203398817572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</c:formatCode>
                <c:ptCount val="6"/>
                <c:pt idx="0">
                  <c:v>273820000</c:v>
                </c:pt>
                <c:pt idx="1">
                  <c:v>170929068</c:v>
                </c:pt>
                <c:pt idx="2">
                  <c:v>76650932</c:v>
                </c:pt>
                <c:pt idx="3">
                  <c:v>2000000</c:v>
                </c:pt>
                <c:pt idx="4">
                  <c:v>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94"/>
          <c:y val="0.3758994708994719"/>
          <c:w val="0.40236148955495088"/>
          <c:h val="0.36484126984127041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1088653683608976"/>
                  <c:y val="-0.1573674124067826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1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8157836202678054E-2"/>
                  <c:y val="-0.2354497354497356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9.3800338990323931E-2"/>
                  <c:y val="4.55383526497389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449591280653962E-3"/>
                  <c:y val="0.111646072330846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2.7247956403269834E-2"/>
                  <c:y val="0.1402115465903843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38E-3"/>
                  <c:y val="0.1314262800483275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5.449591280653962E-3"/>
                  <c:y val="0.1869090801852021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6327147117509494"/>
                  <c:y val="0.151655705958103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6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4.322489023943718E-2"/>
                  <c:y val="0.1682718826813316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126032159930491"/>
                  <c:y val="-8.20105820105820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5226320634301419"/>
                  <c:y val="-0.1375661375661378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6158038147138968"/>
                  <c:y val="-0.2119374404042194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2897351727491804"/>
                  <c:y val="-0.11441053014440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6632000</c:v>
                </c:pt>
                <c:pt idx="1">
                  <c:v>132409905</c:v>
                </c:pt>
                <c:pt idx="2">
                  <c:v>2200000</c:v>
                </c:pt>
                <c:pt idx="3">
                  <c:v>220000</c:v>
                </c:pt>
                <c:pt idx="4">
                  <c:v>7950000</c:v>
                </c:pt>
                <c:pt idx="5">
                  <c:v>44010000</c:v>
                </c:pt>
                <c:pt idx="6">
                  <c:v>55767600</c:v>
                </c:pt>
                <c:pt idx="7">
                  <c:v>48518710</c:v>
                </c:pt>
                <c:pt idx="8">
                  <c:v>37250000</c:v>
                </c:pt>
                <c:pt idx="9">
                  <c:v>15610000</c:v>
                </c:pt>
                <c:pt idx="10">
                  <c:v>22419500</c:v>
                </c:pt>
                <c:pt idx="11">
                  <c:v>13000000</c:v>
                </c:pt>
                <c:pt idx="12">
                  <c:v>24744290</c:v>
                </c:pt>
                <c:pt idx="13">
                  <c:v>14140000</c:v>
                </c:pt>
                <c:pt idx="14">
                  <c:v>101645611</c:v>
                </c:pt>
                <c:pt idx="15">
                  <c:v>17812862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77"/>
          <c:y val="0.37589947089947162"/>
          <c:w val="0.40236148955495066"/>
          <c:h val="0.364841269841270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8.9009990917347862E-2"/>
                  <c:y val="-0.2195767195767195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9902665436575237E-2"/>
                  <c:y val="-0.232804232804232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2212491149777945"/>
                  <c:y val="-0.1322753405824274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8.0205396668740714E-2"/>
                  <c:y val="0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2.906448683015439E-2"/>
                  <c:y val="7.142857142857142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12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1.0899182561307902E-2"/>
                  <c:y val="8.245365162687995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7.2661217075386031E-2"/>
                  <c:y val="0.1428571428571429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2091942185700902"/>
                  <c:y val="0.2037034953964089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14574495626738773"/>
                  <c:y val="0.1190476190476190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5803814713896475"/>
                  <c:y val="3.174603174603174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6807740994228584"/>
                  <c:y val="-0.105820314127400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3486994643380749"/>
                  <c:y val="-0.1481481481481482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0163487738419619"/>
                  <c:y val="-0.2354497354497355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3987269983622624"/>
                  <c:y val="-0.1798943882014749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3271980</c:v>
                </c:pt>
                <c:pt idx="1">
                  <c:v>117847000</c:v>
                </c:pt>
                <c:pt idx="2">
                  <c:v>1600000</c:v>
                </c:pt>
                <c:pt idx="3">
                  <c:v>250000</c:v>
                </c:pt>
                <c:pt idx="4">
                  <c:v>8650000</c:v>
                </c:pt>
                <c:pt idx="5">
                  <c:v>34705000</c:v>
                </c:pt>
                <c:pt idx="6">
                  <c:v>57390000</c:v>
                </c:pt>
                <c:pt idx="7">
                  <c:v>52383290</c:v>
                </c:pt>
                <c:pt idx="8">
                  <c:v>41150000</c:v>
                </c:pt>
                <c:pt idx="9">
                  <c:v>16625000</c:v>
                </c:pt>
                <c:pt idx="10">
                  <c:v>23268000</c:v>
                </c:pt>
                <c:pt idx="11">
                  <c:v>11760000</c:v>
                </c:pt>
                <c:pt idx="12">
                  <c:v>26983000</c:v>
                </c:pt>
                <c:pt idx="13">
                  <c:v>16090000</c:v>
                </c:pt>
                <c:pt idx="14">
                  <c:v>95905550</c:v>
                </c:pt>
                <c:pt idx="15">
                  <c:v>19921180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dirty="0"/>
            <a:t>Упутство Министарства финансија за припрему одлуке о буџету </a:t>
          </a:r>
          <a:r>
            <a:rPr lang="x-none" sz="1400"/>
            <a:t>за </a:t>
          </a:r>
          <a:r>
            <a:rPr lang="x-none" sz="1400" smtClean="0"/>
            <a:t>20</a:t>
          </a:r>
          <a:r>
            <a:rPr lang="sr-Latn-CS" sz="1400" dirty="0" smtClean="0"/>
            <a:t>2</a:t>
          </a:r>
          <a:r>
            <a:rPr lang="sr-Cyrl-CS" sz="1400" dirty="0" smtClean="0"/>
            <a:t>1</a:t>
          </a:r>
          <a:r>
            <a:rPr lang="x-none" sz="1400" smtClean="0"/>
            <a:t>. </a:t>
          </a:r>
          <a:r>
            <a:rPr lang="x-none" sz="1400" dirty="0"/>
            <a:t>годину и др.</a:t>
          </a:r>
        </a:p>
        <a:p>
          <a:pPr algn="l"/>
          <a:r>
            <a:rPr lang="x-none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 dirty="0">
              <a:solidFill>
                <a:schemeClr val="bg1"/>
              </a:solidFill>
            </a:rPr>
            <a:t>Укупан буџет </a:t>
          </a:r>
          <a:r>
            <a:rPr lang="x-none" sz="1300">
              <a:solidFill>
                <a:schemeClr val="bg1"/>
              </a:solidFill>
            </a:rPr>
            <a:t>општине </a:t>
          </a:r>
          <a:r>
            <a:rPr lang="sr-Latn-CS" sz="1300" dirty="0" smtClean="0">
              <a:solidFill>
                <a:srgbClr val="FF0000"/>
              </a:solidFill>
            </a:rPr>
            <a:t>544.930.378,00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sr-Latn-CS" dirty="0" smtClean="0">
              <a:solidFill>
                <a:srgbClr val="FF0000"/>
              </a:solidFill>
            </a:rPr>
            <a:t>455.398.900,00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sr-Cyrl-CS" dirty="0" smtClean="0">
              <a:solidFill>
                <a:srgbClr val="FF0000"/>
              </a:solidFill>
            </a:rPr>
            <a:t>5.000.0000</a:t>
          </a:r>
          <a:r>
            <a:rPr lang="sr-Latn-CS" dirty="0" smtClean="0">
              <a:solidFill>
                <a:srgbClr val="FF0000"/>
              </a:solidFill>
            </a:rPr>
            <a:t>,00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sr-Latn-CS" dirty="0" smtClean="0">
              <a:solidFill>
                <a:srgbClr val="FF0000"/>
              </a:solidFill>
            </a:rPr>
            <a:t>58.232.000,00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sr-Cyrl-CS" dirty="0" smtClean="0">
              <a:solidFill>
                <a:schemeClr val="tx1"/>
              </a:solidFill>
            </a:rPr>
            <a:t>528.40</a:t>
          </a:r>
          <a:r>
            <a:rPr lang="sr-Latn-CS" dirty="0" smtClean="0">
              <a:solidFill>
                <a:schemeClr val="tx1"/>
              </a:solidFill>
            </a:rPr>
            <a:t>0</a:t>
          </a:r>
          <a:r>
            <a:rPr lang="sr-Cyrl-CS" dirty="0" smtClean="0">
              <a:solidFill>
                <a:schemeClr val="tx1"/>
              </a:solidFill>
            </a:rPr>
            <a:t>.000,</a:t>
          </a:r>
          <a:r>
            <a:rPr lang="sr-Latn-CS" dirty="0" smtClean="0">
              <a:solidFill>
                <a:schemeClr val="tx1"/>
              </a:solidFill>
            </a:rPr>
            <a:t>0</a:t>
          </a:r>
          <a:r>
            <a:rPr lang="sr-Cyrl-CS" dirty="0" smtClean="0">
              <a:solidFill>
                <a:schemeClr val="tx1"/>
              </a:solidFill>
            </a:rPr>
            <a:t>0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sr-Cyrl-CS" dirty="0" smtClean="0"/>
            <a:t>273.820.000,00</a:t>
          </a:r>
        </a:p>
        <a:p>
          <a:pPr algn="ctr"/>
          <a:r>
            <a:rPr lang="x-none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Cyrl-CS" dirty="0" smtClean="0"/>
            <a:t>170.929.068,00 </a:t>
          </a:r>
          <a:r>
            <a:rPr lang="x-none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sr-Cyrl-CS" dirty="0" smtClean="0"/>
            <a:t>76.650.932,00 </a:t>
          </a:r>
          <a:r>
            <a:rPr lang="x-none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Cyrl-CS" dirty="0" smtClean="0"/>
            <a:t>2.000.000,00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од продаје финансијске </a:t>
          </a:r>
          <a:r>
            <a:rPr lang="x-none"/>
            <a:t>имовине  </a:t>
          </a:r>
          <a:r>
            <a:rPr lang="sr-Cyrl-CS" dirty="0" smtClean="0"/>
            <a:t>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sr-Cyrl-CS" sz="1000" dirty="0" smtClean="0">
              <a:solidFill>
                <a:schemeClr val="tx1"/>
              </a:solidFill>
            </a:rPr>
            <a:t>5.000.000,00</a:t>
          </a:r>
        </a:p>
        <a:p>
          <a:pPr algn="ctr"/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b="1" dirty="0" smtClean="0">
              <a:solidFill>
                <a:srgbClr val="000000"/>
              </a:solidFill>
            </a:rPr>
            <a:t>528.400</a:t>
          </a:r>
          <a:r>
            <a:rPr lang="sr-Latn-CS" b="1" dirty="0" smtClean="0">
              <a:solidFill>
                <a:srgbClr val="000000"/>
              </a:solidFill>
            </a:rPr>
            <a:t>.</a:t>
          </a:r>
          <a:r>
            <a:rPr lang="sr-Cyrl-CS" b="1" dirty="0" smtClean="0">
              <a:solidFill>
                <a:srgbClr val="000000"/>
              </a:solidFill>
            </a:rPr>
            <a:t>000,00</a:t>
          </a:r>
          <a:endParaRPr lang="en-US" b="1" dirty="0">
            <a:solidFill>
              <a:srgbClr val="000000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CS" dirty="0" smtClean="0">
              <a:solidFill>
                <a:srgbClr val="FF0000"/>
              </a:solidFill>
            </a:rPr>
            <a:t>153.870.500,00</a:t>
          </a:r>
          <a:r>
            <a:rPr lang="sr-Latn-C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x-none">
              <a:solidFill>
                <a:schemeClr val="bg1"/>
              </a:solidFill>
            </a:rPr>
            <a:t>Субвенције </a:t>
          </a:r>
          <a:r>
            <a:rPr lang="sr-Latn-CS" dirty="0" smtClean="0">
              <a:solidFill>
                <a:schemeClr val="bg1"/>
              </a:solidFill>
            </a:rPr>
            <a:t>10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CS" dirty="0" smtClean="0">
              <a:solidFill>
                <a:srgbClr val="FF0000"/>
              </a:solidFill>
            </a:rPr>
            <a:t>6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dirty="0" smtClean="0">
              <a:solidFill>
                <a:srgbClr val="FF0000"/>
              </a:solidFill>
            </a:rPr>
            <a:t>136.504.980,00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sr-Cyrl-CS" dirty="0" smtClean="0">
              <a:solidFill>
                <a:schemeClr val="bg1"/>
              </a:solidFill>
            </a:rPr>
            <a:t>89.895.840,00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sr-Cyrl-CS" dirty="0" smtClean="0">
              <a:solidFill>
                <a:srgbClr val="FF0000"/>
              </a:solidFill>
            </a:rPr>
            <a:t>18.203.215,00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sr-Cyrl-CS" dirty="0" smtClean="0">
              <a:solidFill>
                <a:srgbClr val="FF0000"/>
              </a:solidFill>
            </a:rPr>
            <a:t>73.729.785,00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sr-Cyrl-CS" dirty="0" smtClean="0">
              <a:solidFill>
                <a:srgbClr val="FF0000"/>
              </a:solidFill>
            </a:rPr>
            <a:t>27.475.680,00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x-none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sr-Latn-CS" dirty="0" smtClean="0">
              <a:solidFill>
                <a:srgbClr val="FF0000"/>
              </a:solidFill>
            </a:rPr>
            <a:t>4.</a:t>
          </a:r>
          <a:r>
            <a:rPr lang="sr-Cyrl-CS" dirty="0" smtClean="0">
              <a:solidFill>
                <a:srgbClr val="FF0000"/>
              </a:solidFill>
            </a:rPr>
            <a:t>5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B934A8F6-A88C-4959-9B28-FAEC3FDB8ECB}">
      <dgm:prSet/>
      <dgm:spPr/>
      <dgm:t>
        <a:bodyPr/>
        <a:lstStyle/>
        <a:p>
          <a:endParaRPr lang="en-US" dirty="0"/>
        </a:p>
      </dgm:t>
    </dgm:pt>
    <dgm:pt modelId="{D8A6BBD4-E8E4-41BE-AAB5-814B3EDE58AC}" type="parTrans" cxnId="{F830E43E-F9F9-4EAB-83B5-DFA47EDB6409}">
      <dgm:prSet/>
      <dgm:spPr/>
      <dgm:t>
        <a:bodyPr/>
        <a:lstStyle/>
        <a:p>
          <a:endParaRPr lang="en-US"/>
        </a:p>
      </dgm:t>
    </dgm:pt>
    <dgm:pt modelId="{316DF9E2-BD4A-417F-86B9-599B1CE09F4B}" type="sibTrans" cxnId="{F830E43E-F9F9-4EAB-83B5-DFA47EDB6409}">
      <dgm:prSet/>
      <dgm:spPr/>
      <dgm:t>
        <a:bodyPr/>
        <a:lstStyle/>
        <a:p>
          <a:endParaRPr lang="en-US"/>
        </a:p>
      </dgm:t>
    </dgm:pt>
    <dgm:pt modelId="{778FBD30-4DC4-4D0D-90BF-7C37EC85AACF}">
      <dgm:prSet/>
      <dgm:spPr/>
      <dgm:t>
        <a:bodyPr/>
        <a:lstStyle/>
        <a:p>
          <a:r>
            <a:rPr lang="sr-Cyrl-CS" dirty="0" smtClean="0"/>
            <a:t>Отплата главнице 13.200.000,00 динара</a:t>
          </a:r>
          <a:endParaRPr lang="en-US" dirty="0">
            <a:solidFill>
              <a:schemeClr val="bg1"/>
            </a:solidFill>
          </a:endParaRPr>
        </a:p>
      </dgm:t>
    </dgm:pt>
    <dgm:pt modelId="{DB1B5BFA-C259-4FDE-B100-49B1E6198669}" type="parTrans" cxnId="{18132CF5-DA11-479F-A3AB-14C6D31F5510}">
      <dgm:prSet/>
      <dgm:spPr/>
      <dgm:t>
        <a:bodyPr/>
        <a:lstStyle/>
        <a:p>
          <a:endParaRPr lang="en-US"/>
        </a:p>
      </dgm:t>
    </dgm:pt>
    <dgm:pt modelId="{49250B2D-2F88-49BE-A1F6-7A7516CA0A92}" type="sibTrans" cxnId="{18132CF5-DA11-479F-A3AB-14C6D31F5510}">
      <dgm:prSet/>
      <dgm:spPr/>
      <dgm:t>
        <a:bodyPr/>
        <a:lstStyle/>
        <a:p>
          <a:endParaRPr lang="en-US"/>
        </a:p>
      </dgm:t>
    </dgm:pt>
    <dgm:pt modelId="{01BEB43D-2508-4599-AD58-F1019F424C60}">
      <dgm:prSet/>
      <dgm:spPr/>
      <dgm:t>
        <a:bodyPr/>
        <a:lstStyle/>
        <a:p>
          <a:r>
            <a:rPr lang="sr-Cyrl-CS" dirty="0" smtClean="0"/>
            <a:t>Отплата камата 420.000,00 динара</a:t>
          </a:r>
          <a:endParaRPr lang="en-US" dirty="0">
            <a:solidFill>
              <a:schemeClr val="bg1"/>
            </a:solidFill>
          </a:endParaRPr>
        </a:p>
      </dgm:t>
    </dgm:pt>
    <dgm:pt modelId="{96194317-801D-42F3-A33A-9FD08A85D0BF}" type="parTrans" cxnId="{E8552A83-5D29-47F1-81A0-1F06E5653BBF}">
      <dgm:prSet/>
      <dgm:spPr/>
      <dgm:t>
        <a:bodyPr/>
        <a:lstStyle/>
        <a:p>
          <a:endParaRPr lang="en-US"/>
        </a:p>
      </dgm:t>
    </dgm:pt>
    <dgm:pt modelId="{9BBF8F19-6134-4C2D-9574-4237D31D1395}" type="sibTrans" cxnId="{E8552A83-5D29-47F1-81A0-1F06E5653BBF}">
      <dgm:prSet/>
      <dgm:spPr/>
      <dgm:t>
        <a:bodyPr/>
        <a:lstStyle/>
        <a:p>
          <a:endParaRPr lang="en-US"/>
        </a:p>
      </dgm:t>
    </dgm:pt>
    <dgm:pt modelId="{54F7FD6A-89C9-4571-A1E3-4B02B13C984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8805E74-AFE5-458E-AAB3-6408F82EF9C5}" type="parTrans" cxnId="{5D24167A-299B-41FC-8FD9-501442920134}">
      <dgm:prSet/>
      <dgm:spPr/>
      <dgm:t>
        <a:bodyPr/>
        <a:lstStyle/>
        <a:p>
          <a:endParaRPr lang="en-US"/>
        </a:p>
      </dgm:t>
    </dgm:pt>
    <dgm:pt modelId="{E54EC6C7-74DB-4CE0-89C8-9D9C84EB31AF}" type="sibTrans" cxnId="{5D24167A-299B-41FC-8FD9-501442920134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10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10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10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10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10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10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10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10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1D1332C8-071A-47B2-827D-D44C953113BF}" type="pres">
      <dgm:prSet presAssocID="{778FBD30-4DC4-4D0D-90BF-7C37EC85AAC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16E0B-EFB9-4C8B-BE66-8C089D8CAD68}" type="pres">
      <dgm:prSet presAssocID="{778FBD30-4DC4-4D0D-90BF-7C37EC85AACF}" presName="dummy" presStyleCnt="0"/>
      <dgm:spPr/>
    </dgm:pt>
    <dgm:pt modelId="{6E79337C-4588-4413-B8B7-2E91A207182D}" type="pres">
      <dgm:prSet presAssocID="{49250B2D-2F88-49BE-A1F6-7A7516CA0A92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A6B946DE-3763-4561-8426-CA22D247F717}" type="pres">
      <dgm:prSet presAssocID="{01BEB43D-2508-4599-AD58-F1019F424C6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B3418-0123-4297-95F2-AA15898DF693}" type="pres">
      <dgm:prSet presAssocID="{01BEB43D-2508-4599-AD58-F1019F424C60}" presName="dummy" presStyleCnt="0"/>
      <dgm:spPr/>
    </dgm:pt>
    <dgm:pt modelId="{BD8B9B3A-412F-4F7C-A1FB-56EBBBC510E1}" type="pres">
      <dgm:prSet presAssocID="{9BBF8F19-6134-4C2D-9574-4237D31D1395}" presName="sibTrans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F830E43E-F9F9-4EAB-83B5-DFA47EDB6409}" srcId="{B1BE2A8E-285E-4C69-9BFF-CE48B252AA50}" destId="{B934A8F6-A88C-4959-9B28-FAEC3FDB8ECB}" srcOrd="3" destOrd="0" parTransId="{D8A6BBD4-E8E4-41BE-AAB5-814B3EDE58AC}" sibTransId="{316DF9E2-BD4A-417F-86B9-599B1CE09F4B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8552A83-5D29-47F1-81A0-1F06E5653BBF}" srcId="{9ED1A3B2-A381-4201-823D-E4B4F944886D}" destId="{01BEB43D-2508-4599-AD58-F1019F424C60}" srcOrd="9" destOrd="0" parTransId="{96194317-801D-42F3-A33A-9FD08A85D0BF}" sibTransId="{9BBF8F19-6134-4C2D-9574-4237D31D1395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18132CF5-DA11-479F-A3AB-14C6D31F5510}" srcId="{9ED1A3B2-A381-4201-823D-E4B4F944886D}" destId="{778FBD30-4DC4-4D0D-90BF-7C37EC85AACF}" srcOrd="8" destOrd="0" parTransId="{DB1B5BFA-C259-4FDE-B100-49B1E6198669}" sibTransId="{49250B2D-2F88-49BE-A1F6-7A7516CA0A92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DCBED318-7672-48BE-9D7F-53B94D1ECFAE}" type="presOf" srcId="{01BEB43D-2508-4599-AD58-F1019F424C60}" destId="{A6B946DE-3763-4561-8426-CA22D247F717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85D9A1A2-4FF5-49DE-9CDF-E0E9DB628E0B}" type="presOf" srcId="{49250B2D-2F88-49BE-A1F6-7A7516CA0A92}" destId="{6E79337C-4588-4413-B8B7-2E91A207182D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D24167A-299B-41FC-8FD9-501442920134}" srcId="{B1BE2A8E-285E-4C69-9BFF-CE48B252AA50}" destId="{54F7FD6A-89C9-4571-A1E3-4B02B13C9848}" srcOrd="1" destOrd="0" parTransId="{A8805E74-AFE5-458E-AAB3-6408F82EF9C5}" sibTransId="{E54EC6C7-74DB-4CE0-89C8-9D9C84EB31AF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78F21A0B-8E8C-4906-BB49-B40470C71D46}" type="presOf" srcId="{778FBD30-4DC4-4D0D-90BF-7C37EC85AACF}" destId="{1D1332C8-071A-47B2-827D-D44C953113BF}" srcOrd="0" destOrd="0" presId="urn:microsoft.com/office/officeart/2005/8/layout/radial6"/>
    <dgm:cxn modelId="{6FD927D2-B4C8-4F54-BD43-8FEFA6ED8503}" type="presOf" srcId="{9BBF8F19-6134-4C2D-9574-4237D31D1395}" destId="{BD8B9B3A-412F-4F7C-A1FB-56EBBBC510E1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ABED1E78-61D8-4855-9CDD-56DD5E848BF0}" type="presParOf" srcId="{F4B68BA8-694B-4B7F-8215-68903FFCD2D7}" destId="{1D1332C8-071A-47B2-827D-D44C953113BF}" srcOrd="25" destOrd="0" presId="urn:microsoft.com/office/officeart/2005/8/layout/radial6"/>
    <dgm:cxn modelId="{18DE6243-94A7-4B67-8CED-C62D077866F1}" type="presParOf" srcId="{F4B68BA8-694B-4B7F-8215-68903FFCD2D7}" destId="{08E16E0B-EFB9-4C8B-BE66-8C089D8CAD68}" srcOrd="26" destOrd="0" presId="urn:microsoft.com/office/officeart/2005/8/layout/radial6"/>
    <dgm:cxn modelId="{6382B39A-DD42-46DB-9824-DA10A3463319}" type="presParOf" srcId="{F4B68BA8-694B-4B7F-8215-68903FFCD2D7}" destId="{6E79337C-4588-4413-B8B7-2E91A207182D}" srcOrd="27" destOrd="0" presId="urn:microsoft.com/office/officeart/2005/8/layout/radial6"/>
    <dgm:cxn modelId="{12AE4943-1AB4-4A82-9643-680A8BAF28FB}" type="presParOf" srcId="{F4B68BA8-694B-4B7F-8215-68903FFCD2D7}" destId="{A6B946DE-3763-4561-8426-CA22D247F717}" srcOrd="28" destOrd="0" presId="urn:microsoft.com/office/officeart/2005/8/layout/radial6"/>
    <dgm:cxn modelId="{406B521C-BC5B-4926-AC81-82CAC7BEC667}" type="presParOf" srcId="{F4B68BA8-694B-4B7F-8215-68903FFCD2D7}" destId="{A03B3418-0123-4297-95F2-AA15898DF693}" srcOrd="29" destOrd="0" presId="urn:microsoft.com/office/officeart/2005/8/layout/radial6"/>
    <dgm:cxn modelId="{E02CE187-F9F4-4073-A6A1-E6137D341DCB}" type="presParOf" srcId="{F4B68BA8-694B-4B7F-8215-68903FFCD2D7}" destId="{BD8B9B3A-412F-4F7C-A1FB-56EBBBC510E1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x-none" dirty="0"/>
              <a:t>ГРАЂАНСКИ ВОДИЧ КРОЗ ОДЛУКУ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21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примања </a:t>
            </a:r>
            <a:r>
              <a:rPr lang="x-none" sz="2900" b="1"/>
              <a:t>за </a:t>
            </a:r>
            <a:r>
              <a:rPr lang="x-none" sz="2900" b="1" smtClean="0"/>
              <a:t>20</a:t>
            </a:r>
            <a:r>
              <a:rPr lang="sr-Cyrl-CS" sz="2900" b="1" dirty="0" smtClean="0"/>
              <a:t>20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500166" y="1785926"/>
          <a:ext cx="6181725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x-none" dirty="0"/>
              <a:t>Укупни приходи и примања наше општине </a:t>
            </a:r>
            <a:r>
              <a:rPr lang="x-none"/>
              <a:t>у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години су </a:t>
            </a:r>
            <a:r>
              <a:rPr lang="x-none"/>
              <a:t>се </a:t>
            </a:r>
            <a:r>
              <a:rPr lang="sr-Cyrl-CS" b="1" dirty="0" smtClean="0"/>
              <a:t>повећали </a:t>
            </a:r>
            <a:r>
              <a:rPr lang="x-none" smtClean="0"/>
              <a:t>у </a:t>
            </a:r>
            <a:r>
              <a:rPr lang="x-none" dirty="0"/>
              <a:t>односу на последњу измену Одлуке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 </a:t>
            </a:r>
            <a:r>
              <a:rPr lang="x-none"/>
              <a:t>за</a:t>
            </a:r>
            <a:r>
              <a:rPr lang="x-none" b="1"/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33.244.105,54</a:t>
            </a:r>
            <a:r>
              <a:rPr lang="sr-Cyrl-CS" b="1" dirty="0" smtClean="0"/>
              <a:t> </a:t>
            </a:r>
            <a:r>
              <a:rPr lang="x-none" smtClean="0"/>
              <a:t>динара</a:t>
            </a:r>
            <a:r>
              <a:rPr lang="sr-Cyrl-C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2786058"/>
            <a:ext cx="6597672" cy="3416271"/>
          </a:xfrm>
        </p:spPr>
        <p:txBody>
          <a:bodyPr>
            <a:normAutofit/>
          </a:bodyPr>
          <a:lstStyle/>
          <a:p>
            <a:pPr marL="0" lvl="0" indent="0"/>
            <a:r>
              <a:rPr lang="sr-Cyrl-CS" sz="2200" b="1" dirty="0" smtClean="0">
                <a:solidFill>
                  <a:srgbClr val="0070C0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Порески приходи</a:t>
            </a:r>
            <a:r>
              <a:rPr lang="x-none" sz="2200" smtClean="0">
                <a:solidFill>
                  <a:srgbClr val="0000FF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су повећани за </a:t>
            </a:r>
            <a:r>
              <a:rPr lang="sr-Latn-CS" sz="2200" dirty="0" smtClean="0">
                <a:solidFill>
                  <a:srgbClr val="000000"/>
                </a:solidFill>
              </a:rPr>
              <a:t>24.530.000,00</a:t>
            </a:r>
            <a:r>
              <a:rPr lang="x-none" sz="2200" smtClean="0">
                <a:solidFill>
                  <a:srgbClr val="000000"/>
                </a:solidFill>
              </a:rPr>
              <a:t> динара.</a:t>
            </a:r>
            <a:endParaRPr lang="sr-Cyrl-CS" sz="2200" dirty="0" smtClean="0">
              <a:solidFill>
                <a:srgbClr val="000000"/>
              </a:solidFill>
            </a:endParaRPr>
          </a:p>
          <a:p>
            <a:pPr marL="0" indent="0"/>
            <a:r>
              <a:rPr lang="sr-Cyrl-CS" sz="2200" b="1" dirty="0" smtClean="0">
                <a:solidFill>
                  <a:srgbClr val="0000FF"/>
                </a:solidFill>
              </a:rPr>
              <a:t>   Неп</a:t>
            </a:r>
            <a:r>
              <a:rPr lang="x-none" sz="2200" b="1" smtClean="0">
                <a:solidFill>
                  <a:srgbClr val="0000FF"/>
                </a:solidFill>
              </a:rPr>
              <a:t>орески приходи </a:t>
            </a:r>
            <a:r>
              <a:rPr lang="x-none" sz="2200" smtClean="0"/>
              <a:t>су</a:t>
            </a:r>
            <a:r>
              <a:rPr lang="x-none" sz="2200" b="1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умањени</a:t>
            </a:r>
            <a:r>
              <a:rPr lang="x-none" sz="2200" smtClean="0"/>
              <a:t> за </a:t>
            </a:r>
            <a:r>
              <a:rPr lang="sr-Cyrl-CS" sz="2200" dirty="0" smtClean="0"/>
              <a:t>1.529.896 </a:t>
            </a:r>
            <a:r>
              <a:rPr lang="x-none" sz="2200" smtClean="0"/>
              <a:t>динара.</a:t>
            </a:r>
            <a:endParaRPr lang="sr-Cyrl-CS" sz="2200" dirty="0" smtClean="0"/>
          </a:p>
          <a:p>
            <a:pPr lvl="0"/>
            <a:r>
              <a:rPr lang="x-none" sz="2200" b="1" smtClean="0">
                <a:solidFill>
                  <a:srgbClr val="0000FF"/>
                </a:solidFill>
              </a:rPr>
              <a:t>Трансфери</a:t>
            </a:r>
            <a:r>
              <a:rPr lang="x-none" sz="2200" smtClean="0"/>
              <a:t> су </a:t>
            </a:r>
            <a:r>
              <a:rPr lang="sr-Cyrl-CS" sz="2200" dirty="0" smtClean="0"/>
              <a:t>повећани</a:t>
            </a:r>
            <a:r>
              <a:rPr lang="x-none" sz="2200" smtClean="0"/>
              <a:t> за </a:t>
            </a:r>
            <a:r>
              <a:rPr lang="sr-Latn-CS" sz="2200" dirty="0" smtClean="0"/>
              <a:t>134.376.482</a:t>
            </a:r>
            <a:r>
              <a:rPr lang="sr-Cyrl-CS" sz="2200" dirty="0" smtClean="0"/>
              <a:t> </a:t>
            </a:r>
            <a:r>
              <a:rPr lang="x-none" sz="2200" smtClean="0"/>
              <a:t>динара.</a:t>
            </a:r>
            <a:endParaRPr lang="en-US" sz="2200" dirty="0" smtClean="0"/>
          </a:p>
          <a:p>
            <a:pPr lvl="0" algn="just"/>
            <a:r>
              <a:rPr lang="x-none" sz="2200" b="1" smtClean="0">
                <a:solidFill>
                  <a:srgbClr val="0000FF"/>
                </a:solidFill>
              </a:rPr>
              <a:t>Примања од продаје нефинансијске имовине</a:t>
            </a:r>
            <a:r>
              <a:rPr lang="x-none" sz="2200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повећана </a:t>
            </a:r>
            <a:r>
              <a:rPr lang="x-none" sz="2200" smtClean="0"/>
              <a:t>за </a:t>
            </a:r>
            <a:r>
              <a:rPr lang="sr-Cyrl-CS" sz="2200" dirty="0" smtClean="0"/>
              <a:t>1.500.000,00</a:t>
            </a:r>
            <a:r>
              <a:rPr lang="x-none" sz="2200" smtClean="0"/>
              <a:t> динара.</a:t>
            </a:r>
            <a:endParaRPr lang="en-US" sz="22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2597463"/>
            <a:ext cx="68516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000" dirty="0" smtClean="0"/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3714752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x-none" sz="1600" dirty="0"/>
              <a:t>	</a:t>
            </a:r>
            <a:r>
              <a:rPr lang="x-none" sz="1700" dirty="0"/>
              <a:t>Буџет мора бити у равнотежи, што значи да расходи морају одговарати приходима. Укупни планирани расходи и издаци </a:t>
            </a:r>
            <a:r>
              <a:rPr lang="x-none" sz="1700"/>
              <a:t>у </a:t>
            </a:r>
            <a:r>
              <a:rPr lang="x-none" sz="1700" smtClean="0"/>
              <a:t>20</a:t>
            </a:r>
            <a:r>
              <a:rPr lang="sr-Cyrl-CS" sz="1700" dirty="0" smtClean="0"/>
              <a:t>21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528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издатака буџета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21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b="1" dirty="0"/>
              <a:t>Структура планираних расхода и издатака буџета</a:t>
            </a:r>
            <a:r>
              <a:rPr lang="x-none" b="1" dirty="0"/>
              <a:t> </a:t>
            </a:r>
            <a:r>
              <a:rPr lang="x-none" sz="3200" b="1"/>
              <a:t>за </a:t>
            </a:r>
            <a:r>
              <a:rPr lang="x-none" sz="3200" b="1" smtClean="0"/>
              <a:t>20</a:t>
            </a:r>
            <a:r>
              <a:rPr lang="sr-Latn-CS" sz="3200" b="1" dirty="0" smtClean="0"/>
              <a:t>2</a:t>
            </a:r>
            <a:r>
              <a:rPr lang="sr-Cyrl-CS" sz="3200" b="1" dirty="0" smtClean="0"/>
              <a:t>1</a:t>
            </a:r>
            <a:r>
              <a:rPr lang="x-none" sz="3200" b="1" smtClean="0"/>
              <a:t>. </a:t>
            </a:r>
            <a:r>
              <a:rPr lang="x-none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28728" y="2000240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785786" y="1500174"/>
          <a:ext cx="762000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857225" y="1571612"/>
          <a:ext cx="75724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x-none" sz="2800" dirty="0"/>
              <a:t>Шта се променило у односу </a:t>
            </a:r>
            <a:r>
              <a:rPr lang="x-none" sz="2800"/>
              <a:t>на </a:t>
            </a:r>
            <a:r>
              <a:rPr lang="sr-Cyrl-CS" sz="2800" dirty="0" smtClean="0"/>
              <a:t>2020</a:t>
            </a:r>
            <a:r>
              <a:rPr lang="x-none" sz="2800" smtClean="0"/>
              <a:t>. </a:t>
            </a:r>
            <a:r>
              <a:rPr lang="x-none" sz="2800" dirty="0"/>
              <a:t>годину?</a:t>
            </a:r>
            <a:endParaRPr lang="x-none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x-none" sz="2000" dirty="0">
                <a:solidFill>
                  <a:srgbClr val="0000FF"/>
                </a:solidFill>
              </a:rPr>
              <a:t>Укупни трошкови наше општине </a:t>
            </a:r>
            <a:r>
              <a:rPr lang="x-none" sz="2000">
                <a:solidFill>
                  <a:srgbClr val="0000FF"/>
                </a:solidFill>
              </a:rPr>
              <a:t>у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21</a:t>
            </a:r>
            <a:r>
              <a:rPr lang="x-none" sz="2000" smtClean="0">
                <a:solidFill>
                  <a:srgbClr val="0000FF"/>
                </a:solidFill>
              </a:rPr>
              <a:t>. </a:t>
            </a:r>
            <a:r>
              <a:rPr lang="x-none" sz="2000" dirty="0">
                <a:solidFill>
                  <a:srgbClr val="0000FF"/>
                </a:solidFill>
              </a:rPr>
              <a:t>години су </a:t>
            </a:r>
            <a:r>
              <a:rPr lang="x-none" sz="2000">
                <a:solidFill>
                  <a:srgbClr val="0000FF"/>
                </a:solidFill>
              </a:rPr>
              <a:t>се </a:t>
            </a:r>
            <a:r>
              <a:rPr lang="sr-Cyrl-CS" sz="2000" b="1" dirty="0" smtClean="0">
                <a:solidFill>
                  <a:srgbClr val="0000FF"/>
                </a:solidFill>
              </a:rPr>
              <a:t>повећали </a:t>
            </a:r>
            <a:r>
              <a:rPr lang="x-none" sz="2000" smtClean="0">
                <a:solidFill>
                  <a:srgbClr val="0000FF"/>
                </a:solidFill>
              </a:rPr>
              <a:t>у </a:t>
            </a:r>
            <a:r>
              <a:rPr lang="x-none" sz="2000" dirty="0">
                <a:solidFill>
                  <a:srgbClr val="0000FF"/>
                </a:solidFill>
              </a:rPr>
              <a:t>односу на последњу измену Одлуке о буџету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20.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dirty="0">
                <a:solidFill>
                  <a:srgbClr val="0000FF"/>
                </a:solidFill>
              </a:rPr>
              <a:t>годину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sr-Cyrl-CS" sz="2000" b="1" dirty="0" smtClean="0">
                <a:solidFill>
                  <a:srgbClr val="0000FF"/>
                </a:solidFill>
              </a:rPr>
              <a:t>33.244.105,54 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smtClean="0">
                <a:solidFill>
                  <a:srgbClr val="0000FF"/>
                </a:solidFill>
              </a:rPr>
              <a:t>динара</a:t>
            </a:r>
            <a:r>
              <a:rPr lang="sr-Cyrl-C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 marL="28575" indent="0" eaLnBrk="1" hangingPunct="1">
              <a:buFontTx/>
              <a:buNone/>
            </a:pPr>
            <a:endParaRPr lang="x-none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Расходи за запослене </a:t>
            </a:r>
            <a:r>
              <a:rPr lang="x-none" sz="1700" smtClean="0">
                <a:cs typeface="Arial" panose="020B0604020202020204" pitchFamily="34" charset="0"/>
              </a:rPr>
              <a:t>су </a:t>
            </a:r>
            <a:r>
              <a:rPr lang="sr-Cyrl-CS" sz="1700" dirty="0" smtClean="0"/>
              <a:t>смањени</a:t>
            </a:r>
            <a:r>
              <a:rPr lang="x-none" sz="1700" smtClean="0"/>
              <a:t>у </a:t>
            </a:r>
            <a:r>
              <a:rPr lang="x-none" sz="1700" smtClean="0"/>
              <a:t>за </a:t>
            </a:r>
            <a:r>
              <a:rPr lang="sr-Cyrl-CS" sz="1700" dirty="0" smtClean="0"/>
              <a:t>298.124,00</a:t>
            </a:r>
            <a:r>
              <a:rPr lang="x-none" sz="1700" smtClean="0"/>
              <a:t> динара</a:t>
            </a:r>
            <a:endParaRPr lang="sr-Cyrl-CS" sz="17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Расходи </a:t>
            </a: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за социјалну заштиту</a:t>
            </a:r>
            <a:r>
              <a:rPr lang="x-none" sz="17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су </a:t>
            </a:r>
            <a:r>
              <a:rPr lang="sr-Cyrl-CS" sz="1700" dirty="0" smtClean="0">
                <a:solidFill>
                  <a:srgbClr val="000000"/>
                </a:solidFill>
              </a:rPr>
              <a:t>смањени</a:t>
            </a:r>
            <a:r>
              <a:rPr lang="x-none" sz="1700" smtClean="0">
                <a:solidFill>
                  <a:srgbClr val="000000"/>
                </a:solidFill>
              </a:rPr>
              <a:t> за </a:t>
            </a:r>
            <a:r>
              <a:rPr lang="sr-Cyrl-CS" sz="1700" dirty="0" smtClean="0">
                <a:solidFill>
                  <a:srgbClr val="000000"/>
                </a:solidFill>
              </a:rPr>
              <a:t>6.413.397,45</a:t>
            </a:r>
            <a:r>
              <a:rPr lang="x-none" sz="1700" smtClean="0">
                <a:solidFill>
                  <a:srgbClr val="000000"/>
                </a:solidFill>
              </a:rPr>
              <a:t> динара</a:t>
            </a: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Дотације и трансфери </a:t>
            </a:r>
            <a:r>
              <a:rPr lang="x-none" sz="1700" smtClean="0"/>
              <a:t>су </a:t>
            </a:r>
            <a:r>
              <a:rPr lang="sr-Cyrl-CS" sz="1700" dirty="0" smtClean="0"/>
              <a:t>смањени</a:t>
            </a:r>
            <a:r>
              <a:rPr lang="x-none" sz="1700" smtClean="0"/>
              <a:t> за </a:t>
            </a:r>
            <a:r>
              <a:rPr lang="sr-Cyrl-CS" sz="1700" dirty="0" smtClean="0"/>
              <a:t>5.477.956,00</a:t>
            </a:r>
            <a:r>
              <a:rPr lang="x-none" sz="1700" smtClean="0"/>
              <a:t> </a:t>
            </a:r>
            <a:r>
              <a:rPr lang="x-none" sz="1700" smtClean="0"/>
              <a:t>динара</a:t>
            </a:r>
            <a:r>
              <a:rPr lang="x-none" sz="1700" b="1" smtClean="0"/>
              <a:t>;</a:t>
            </a:r>
            <a:endParaRPr lang="sr-Cyrl-CS" sz="1700" b="1" dirty="0" smtClean="0"/>
          </a:p>
          <a:p>
            <a:pPr>
              <a:defRPr/>
            </a:pPr>
            <a:r>
              <a:rPr lang="sr-Cyrl-CS" sz="1700" b="1" dirty="0" smtClean="0">
                <a:solidFill>
                  <a:srgbClr val="FF0000"/>
                </a:solidFill>
              </a:rPr>
              <a:t>Отплата камата </a:t>
            </a:r>
            <a:r>
              <a:rPr lang="sr-Cyrl-CS" sz="1700" dirty="0" smtClean="0"/>
              <a:t>је смањена за </a:t>
            </a:r>
            <a:r>
              <a:rPr lang="sr-Cyrl-CS" sz="1700" dirty="0" smtClean="0"/>
              <a:t>630.000,00 </a:t>
            </a:r>
            <a:r>
              <a:rPr lang="sr-Cyrl-CS" sz="1700" dirty="0" smtClean="0"/>
              <a:t>динара</a:t>
            </a:r>
            <a:endParaRPr lang="x-none" sz="1700" smtClean="0"/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x-none" sz="1700" b="1" smtClean="0">
                <a:solidFill>
                  <a:srgbClr val="0000FF"/>
                </a:solidFill>
              </a:rPr>
              <a:t> </a:t>
            </a:r>
            <a:r>
              <a:rPr lang="x-none" sz="1700" smtClean="0"/>
              <a:t>су </a:t>
            </a:r>
            <a:r>
              <a:rPr lang="sr-Cyrl-CS" sz="1700" dirty="0" smtClean="0"/>
              <a:t>смањене </a:t>
            </a:r>
            <a:r>
              <a:rPr lang="x-none" sz="1700" smtClean="0"/>
              <a:t>за </a:t>
            </a:r>
            <a:r>
              <a:rPr lang="sr-Cyrl-CS" sz="1700" dirty="0" smtClean="0"/>
              <a:t>60</a:t>
            </a:r>
            <a:r>
              <a:rPr lang="sr-Cyrl-CS" sz="1700" dirty="0" smtClean="0">
                <a:cs typeface="Arial" panose="020B0604020202020204" pitchFamily="34" charset="0"/>
              </a:rPr>
              <a:t>0.000,00</a:t>
            </a:r>
            <a:r>
              <a:rPr lang="x-none" sz="1700" b="1" smtClean="0">
                <a:solidFill>
                  <a:schemeClr val="hlink"/>
                </a:solidFill>
              </a:rPr>
              <a:t> </a:t>
            </a:r>
            <a:r>
              <a:rPr lang="x-none" sz="1700" smtClean="0"/>
              <a:t>динара;</a:t>
            </a:r>
            <a:endParaRPr lang="sr-Cyrl-CS" sz="1700" dirty="0" smtClean="0"/>
          </a:p>
          <a:p>
            <a:pPr>
              <a:defRPr/>
            </a:pP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r-Cyrl-CS" altLang="en-US" sz="1700" dirty="0" smtClean="0"/>
          </a:p>
          <a:p>
            <a:pPr>
              <a:defRPr/>
            </a:pPr>
            <a:endParaRPr lang="x-none" altLang="en-US" sz="1700" smtClean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86257"/>
            <a:ext cx="6851650" cy="135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x-none" sz="1700" dirty="0">
                <a:latin typeface="+mn-lt"/>
                <a:cs typeface="Arial" panose="020B0604020202020204" pitchFamily="34" charset="0"/>
              </a:rPr>
              <a:t>су </a:t>
            </a:r>
            <a:r>
              <a:rPr lang="x-none" sz="1700" dirty="0">
                <a:latin typeface="+mn-lt"/>
              </a:rPr>
              <a:t>повећани су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298.124,00</a:t>
            </a:r>
            <a:r>
              <a:rPr lang="x-none" sz="1700" smtClean="0">
                <a:latin typeface="+mn-lt"/>
              </a:rPr>
              <a:t> </a:t>
            </a:r>
            <a:r>
              <a:rPr lang="x-none" sz="1700" dirty="0">
                <a:latin typeface="+mn-lt"/>
              </a:rPr>
              <a:t>динара;</a:t>
            </a:r>
            <a:endParaRPr lang="en-US" sz="1700" dirty="0">
              <a:latin typeface="+mn-lt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Коришћење</a:t>
            </a: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роба и услуга</a:t>
            </a:r>
            <a:r>
              <a:rPr lang="x-none" sz="1700" smtClean="0">
                <a:solidFill>
                  <a:srgbClr val="0000FF"/>
                </a:solidFill>
              </a:rPr>
              <a:t> </a:t>
            </a:r>
            <a:r>
              <a:rPr lang="x-none" sz="1700" smtClean="0"/>
              <a:t>су </a:t>
            </a:r>
            <a:r>
              <a:rPr lang="sr-Cyrl-CS" sz="1700" dirty="0" smtClean="0"/>
              <a:t>повећани</a:t>
            </a:r>
            <a:r>
              <a:rPr lang="x-none" sz="1700" smtClean="0"/>
              <a:t> </a:t>
            </a:r>
            <a:r>
              <a:rPr lang="x-none" sz="1700" smtClean="0">
                <a:solidFill>
                  <a:srgbClr val="000000"/>
                </a:solidFill>
              </a:rPr>
              <a:t>за </a:t>
            </a:r>
            <a:r>
              <a:rPr lang="sr-Cyrl-CS" sz="1700" dirty="0" smtClean="0">
                <a:solidFill>
                  <a:srgbClr val="000000"/>
                </a:solidFill>
              </a:rPr>
              <a:t>17.882.856,42</a:t>
            </a:r>
            <a:r>
              <a:rPr lang="x-none" sz="1700" smtClean="0">
                <a:cs typeface="Arial" panose="020B0604020202020204" pitchFamily="34" charset="0"/>
              </a:rPr>
              <a:t> </a:t>
            </a:r>
            <a:r>
              <a:rPr lang="x-none" sz="1700" smtClean="0">
                <a:cs typeface="Arial" panose="020B0604020202020204" pitchFamily="34" charset="0"/>
              </a:rPr>
              <a:t>динара</a:t>
            </a:r>
            <a:r>
              <a:rPr lang="x-none" sz="1700" b="1" smtClean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Дотације </a:t>
            </a:r>
            <a:r>
              <a:rPr lang="x-none" sz="1700" b="1" smtClean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и трансфери </a:t>
            </a:r>
            <a:r>
              <a:rPr lang="x-none" sz="1700" smtClean="0">
                <a:latin typeface="+mn-lt"/>
              </a:rPr>
              <a:t>су повећани за </a:t>
            </a:r>
            <a:r>
              <a:rPr lang="sr-Cyrl-CS" sz="1700" dirty="0" smtClean="0">
                <a:latin typeface="+mn-lt"/>
              </a:rPr>
              <a:t>8.223.990,20</a:t>
            </a:r>
            <a:r>
              <a:rPr lang="x-none" sz="1700" smtClean="0">
                <a:latin typeface="+mn-lt"/>
              </a:rPr>
              <a:t> динара</a:t>
            </a:r>
            <a:r>
              <a:rPr lang="x-none" sz="1700" b="1" smtClean="0">
                <a:latin typeface="+mn-l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en-US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Остали расходи </a:t>
            </a:r>
            <a:r>
              <a:rPr lang="x-none" altLang="en-US" sz="1700" smtClean="0">
                <a:cs typeface="Arial" panose="020B0604020202020204" pitchFamily="34" charset="0"/>
              </a:rPr>
              <a:t>су </a:t>
            </a:r>
            <a:r>
              <a:rPr lang="sr-Cyrl-CS" altLang="en-US" sz="1700" dirty="0" smtClean="0">
                <a:cs typeface="Arial" panose="020B0604020202020204" pitchFamily="34" charset="0"/>
              </a:rPr>
              <a:t>повећани</a:t>
            </a:r>
            <a:r>
              <a:rPr lang="x-none" altLang="en-US" sz="1700" smtClean="0">
                <a:cs typeface="Arial" panose="020B0604020202020204" pitchFamily="34" charset="0"/>
              </a:rPr>
              <a:t> </a:t>
            </a:r>
            <a:r>
              <a:rPr lang="x-none" altLang="en-US" sz="1700" smtClean="0"/>
              <a:t>за </a:t>
            </a:r>
            <a:r>
              <a:rPr lang="sr-Cyrl-CS" altLang="en-US" sz="1700" dirty="0" smtClean="0"/>
              <a:t>151.021,69 </a:t>
            </a:r>
            <a:r>
              <a:rPr lang="x-none" altLang="en-US" sz="1700" smtClean="0"/>
              <a:t>динара</a:t>
            </a: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Капитални </a:t>
            </a: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издаци </a:t>
            </a:r>
            <a:r>
              <a:rPr lang="x-none" sz="1700" smtClean="0"/>
              <a:t>су</a:t>
            </a: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CS" sz="1700" dirty="0" smtClean="0"/>
              <a:t>повећани</a:t>
            </a:r>
            <a:r>
              <a:rPr lang="x-none" sz="1700" smtClean="0"/>
              <a:t> </a:t>
            </a:r>
            <a:r>
              <a:rPr lang="x-none" sz="1700" smtClean="0">
                <a:cs typeface="Arial" panose="020B0604020202020204" pitchFamily="34" charset="0"/>
              </a:rPr>
              <a:t>за </a:t>
            </a:r>
            <a:r>
              <a:rPr lang="sr-Cyrl-CS" sz="1700" dirty="0" smtClean="0">
                <a:cs typeface="Arial" panose="020B0604020202020204" pitchFamily="34" charset="0"/>
              </a:rPr>
              <a:t>62.210.465,91</a:t>
            </a:r>
            <a:r>
              <a:rPr lang="x-none" sz="1700" smtClean="0">
                <a:cs typeface="Arial" panose="020B0604020202020204" pitchFamily="34" charset="0"/>
              </a:rPr>
              <a:t> динара</a:t>
            </a:r>
            <a:endParaRPr lang="en-U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x-none" altLang="en-US" sz="1700" smtClean="0">
              <a:latin typeface="+mn-lt"/>
              <a:cs typeface="Arial" panose="020B0604020202020204" pitchFamily="34" charset="0"/>
            </a:endParaRPr>
          </a:p>
          <a:p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x-non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767322"/>
          <a:ext cx="8960308" cy="55906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21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3.271.980,00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0,62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117.847.000,00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22,30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1.600.000,00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0,30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0,05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8.650.000,00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1,</a:t>
                      </a:r>
                      <a:r>
                        <a:rPr lang="sr-Cyrl-CS" sz="1000" dirty="0" smtClean="0"/>
                        <a:t>64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34.705.000,00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6,57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57.390.000,00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</a:t>
                      </a:r>
                      <a:r>
                        <a:rPr lang="sr-Cyrl-CS" sz="1000" dirty="0" smtClean="0"/>
                        <a:t>0,86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52.383.290,00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9,91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41.150.000,0</a:t>
                      </a:r>
                      <a:r>
                        <a:rPr lang="sr-Latn-C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7,79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16.625.000,00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3,15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23.268.000,00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4,40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11.760.000,00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2,23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26.983.000,00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5,11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16.090.000,00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3,05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314621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95.905.550,00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18,15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19.921.180,00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3,77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600.000,00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0,1</a:t>
                      </a:r>
                      <a:r>
                        <a:rPr lang="sr-Latn-C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152353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528.400.000,00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714348" y="1357298"/>
          <a:ext cx="7529516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714348" y="1214422"/>
          <a:ext cx="757242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42910" y="2000240"/>
          <a:ext cx="7488833" cy="261379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x-none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21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x-none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8.615.680,00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1,84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7.637.000,00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3.668.500,00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426.800.530,00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 82,91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4.782.000,00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  <a:latin typeface="+mj-lt"/>
                          <a:ea typeface="Times New Roman"/>
                        </a:rPr>
                        <a:t>Културни центар “Доситеј Обрадовић”</a:t>
                      </a:r>
                      <a:endParaRPr lang="en-US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15.203.000,00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2,65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</a:rPr>
                        <a:t>Народна </a:t>
                      </a:r>
                      <a:r>
                        <a:rPr lang="sr-Cyrl-CS" sz="1500" dirty="0" smtClean="0">
                          <a:effectLst/>
                        </a:rPr>
                        <a:t>библиотека </a:t>
                      </a:r>
                      <a:r>
                        <a:rPr lang="sr-Cyrl-CS" sz="1500" dirty="0" smtClean="0">
                          <a:effectLst/>
                        </a:rPr>
                        <a:t>“Вук Караџић”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8.426.290,00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П</a:t>
                      </a:r>
                      <a:r>
                        <a:rPr lang="x-none" sz="1500" smtClean="0">
                          <a:effectLst/>
                        </a:rPr>
                        <a:t>редшколска установа </a:t>
                      </a:r>
                      <a:r>
                        <a:rPr lang="sr-Cyrl-CS" sz="1500" dirty="0" smtClean="0">
                          <a:effectLst/>
                        </a:rPr>
                        <a:t>“Полетарац”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8.518.710,00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8,90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99592" y="1340769"/>
          <a:ext cx="7560841" cy="414411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r>
                        <a:rPr lang="sr-Cyrl-C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C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улице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пута Баточина-Лапово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пута Бадњевац-Ресник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водотокова другог реда на територији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4.600.000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 школе у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издвојеном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одељењу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Брзану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комплекса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52.000.000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146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0.000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Проширење канализационе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469656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C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издвојен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o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м одељењу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Брзану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корита реке Лепенице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146.000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Реконструкције улице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зграда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191.200.000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зграде средње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98.000.000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комплекс</a:t>
                      </a:r>
                      <a:r>
                        <a:rPr lang="sr-Latn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a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 пута Баточина-Лапово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просторног плана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постројења за пречишћавање отпадних вода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Одлуку о буџету </a:t>
            </a:r>
            <a:r>
              <a:rPr lang="x-none"/>
              <a:t>општине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21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настаје буџет општине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Ко учествује у буџетском процесу</a:t>
            </a:r>
            <a:r>
              <a:rPr lang="en-US" dirty="0"/>
              <a:t>?</a:t>
            </a:r>
            <a:endParaRPr lang="x-none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На основу чега се доноси буџет</a:t>
            </a:r>
            <a:r>
              <a:rPr lang="en-US" dirty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прихода и примања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На 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расхода и издатака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20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пројекти 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Одлуке о буџету </a:t>
            </a:r>
            <a:r>
              <a:rPr lang="x-none"/>
              <a:t>општине</a:t>
            </a:r>
            <a:r>
              <a:rPr lang="x-none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у </a:t>
            </a:r>
            <a:r>
              <a:rPr lang="ru-RU" dirty="0"/>
              <a:t>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endParaRPr lang="x-none" dirty="0"/>
          </a:p>
          <a:p>
            <a:pPr algn="r"/>
            <a:r>
              <a:rPr lang="sr-Cyrl-CS" dirty="0" smtClean="0"/>
              <a:t>Здравко Младеновић</a:t>
            </a:r>
            <a:endParaRPr lang="x-none" dirty="0"/>
          </a:p>
          <a:p>
            <a:pPr algn="r"/>
            <a:r>
              <a:rPr lang="x-none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настаје буџет 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1700" b="1" dirty="0"/>
              <a:t>БУЏЕТ </a:t>
            </a:r>
            <a:r>
              <a:rPr lang="x-none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Приликом дефинисања овог, за </a:t>
            </a:r>
            <a:r>
              <a:rPr lang="x-none" sz="1700"/>
              <a:t>општину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x-none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</a:t>
            </a:r>
            <a:r>
              <a:rPr lang="sr-Cyrl-CS" sz="1700" dirty="0" smtClean="0"/>
              <a:t>1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о буџету </a:t>
            </a:r>
            <a:r>
              <a:rPr lang="x-none" sz="170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</a:t>
            </a:r>
            <a:r>
              <a:rPr lang="sr-Cyrl-CS" sz="1700" dirty="0" smtClean="0"/>
              <a:t>1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sr-Cyrl-CS" sz="1700" dirty="0" smtClean="0">
                <a:solidFill>
                  <a:srgbClr val="FF0000"/>
                </a:solidFill>
              </a:rPr>
              <a:t>4</a:t>
            </a:r>
            <a:r>
              <a:rPr lang="sr-Latn-CS" sz="1700" dirty="0" smtClean="0">
                <a:solidFill>
                  <a:srgbClr val="FF0000"/>
                </a:solidFill>
              </a:rPr>
              <a:t>55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398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9</a:t>
            </a:r>
            <a:r>
              <a:rPr lang="sr-Cyrl-CS" sz="1700" dirty="0" smtClean="0">
                <a:solidFill>
                  <a:srgbClr val="FF0000"/>
                </a:solidFill>
              </a:rPr>
              <a:t>00,00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, пренета средства из ранијих година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31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299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478</a:t>
            </a:r>
            <a:r>
              <a:rPr lang="sr-Cyrl-CS" sz="1700" dirty="0" smtClean="0">
                <a:solidFill>
                  <a:srgbClr val="FF0000"/>
                </a:solidFill>
              </a:rPr>
              <a:t>,00 </a:t>
            </a:r>
            <a:r>
              <a:rPr lang="x-none" sz="1700" smtClean="0">
                <a:solidFill>
                  <a:srgbClr val="FF0000"/>
                </a:solidFill>
              </a:rPr>
              <a:t>динара </a:t>
            </a:r>
            <a:r>
              <a:rPr lang="x-none" sz="1700" dirty="0">
                <a:solidFill>
                  <a:srgbClr val="FF0000"/>
                </a:solidFill>
              </a:rPr>
              <a:t>и средства из осталих извора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58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232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000</a:t>
            </a:r>
            <a:r>
              <a:rPr lang="sr-Cyrl-CS" sz="1700" dirty="0" smtClean="0">
                <a:solidFill>
                  <a:srgbClr val="FF0000"/>
                </a:solidFill>
              </a:rPr>
              <a:t>,</a:t>
            </a:r>
            <a:r>
              <a:rPr lang="sr-Latn-CS" sz="1700" dirty="0" smtClean="0">
                <a:solidFill>
                  <a:srgbClr val="FF0000"/>
                </a:solidFill>
              </a:rPr>
              <a:t>0</a:t>
            </a:r>
            <a:r>
              <a:rPr lang="sr-Cyrl-CS" sz="1700" dirty="0" smtClean="0">
                <a:solidFill>
                  <a:srgbClr val="FF0000"/>
                </a:solidFill>
              </a:rPr>
              <a:t>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 smtClean="0">
                <a:solidFill>
                  <a:srgbClr val="FF0000"/>
                </a:solidFill>
              </a:rPr>
              <a:t>528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x-none" sz="3600" b="1" smtClean="0">
                <a:solidFill>
                  <a:srgbClr val="FF0000"/>
                </a:solidFill>
              </a:rPr>
              <a:t>мили</a:t>
            </a:r>
            <a:r>
              <a:rPr lang="sr-Cyrl-CS" sz="3600" b="1" dirty="0" smtClean="0">
                <a:solidFill>
                  <a:srgbClr val="FF0000"/>
                </a:solidFill>
              </a:rPr>
              <a:t>она</a:t>
            </a:r>
            <a:r>
              <a:rPr lang="x-none" sz="3600" b="1" smtClean="0">
                <a:solidFill>
                  <a:srgbClr val="FF0000"/>
                </a:solidFill>
              </a:rPr>
              <a:t> </a:t>
            </a:r>
            <a:r>
              <a:rPr lang="x-none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5058</TotalTime>
  <Words>2183</Words>
  <Application>Microsoft Office PowerPoint</Application>
  <PresentationFormat>On-screen Show (4:3)</PresentationFormat>
  <Paragraphs>515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Custom Design</vt:lpstr>
      <vt:lpstr>ОПШТИНА БАТОЧИНА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2020. годину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mpopovic</cp:lastModifiedBy>
  <cp:revision>543</cp:revision>
  <cp:lastPrinted>2018-01-29T14:26:33Z</cp:lastPrinted>
  <dcterms:created xsi:type="dcterms:W3CDTF">2006-08-16T00:00:00Z</dcterms:created>
  <dcterms:modified xsi:type="dcterms:W3CDTF">2021-02-10T14:13:48Z</dcterms:modified>
</cp:coreProperties>
</file>